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8" r:id="rId8"/>
    <p:sldId id="263" r:id="rId9"/>
    <p:sldId id="269"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57EDD9-57FB-4F42-BA75-F5AE909A6575}" type="datetimeFigureOut">
              <a:rPr lang="en-US" smtClean="0"/>
              <a:pPr/>
              <a:t>9/2/2009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7EDD9-57FB-4F42-BA75-F5AE909A6575}" type="datetimeFigureOut">
              <a:rPr lang="en-US" smtClean="0"/>
              <a:pPr/>
              <a:t>9/2/2009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7EDD9-57FB-4F42-BA75-F5AE909A6575}" type="datetimeFigureOut">
              <a:rPr lang="en-US" smtClean="0"/>
              <a:pPr/>
              <a:t>9/2/2009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7EDD9-57FB-4F42-BA75-F5AE909A6575}" type="datetimeFigureOut">
              <a:rPr lang="en-US" smtClean="0"/>
              <a:pPr/>
              <a:t>9/2/2009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7EDD9-57FB-4F42-BA75-F5AE909A6575}" type="datetimeFigureOut">
              <a:rPr lang="en-US" smtClean="0"/>
              <a:pPr/>
              <a:t>9/2/2009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57EDD9-57FB-4F42-BA75-F5AE909A6575}" type="datetimeFigureOut">
              <a:rPr lang="en-US" smtClean="0"/>
              <a:pPr/>
              <a:t>9/2/2009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57EDD9-57FB-4F42-BA75-F5AE909A6575}" type="datetimeFigureOut">
              <a:rPr lang="en-US" smtClean="0"/>
              <a:pPr/>
              <a:t>9/2/2009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57EDD9-57FB-4F42-BA75-F5AE909A6575}" type="datetimeFigureOut">
              <a:rPr lang="en-US" smtClean="0"/>
              <a:pPr/>
              <a:t>9/2/2009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57EDD9-57FB-4F42-BA75-F5AE909A6575}" type="datetimeFigureOut">
              <a:rPr lang="en-US" smtClean="0"/>
              <a:pPr/>
              <a:t>9/2/2009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7EDD9-57FB-4F42-BA75-F5AE909A6575}" type="datetimeFigureOut">
              <a:rPr lang="en-US" smtClean="0"/>
              <a:pPr/>
              <a:t>9/2/2009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7EDD9-57FB-4F42-BA75-F5AE909A6575}" type="datetimeFigureOut">
              <a:rPr lang="en-US" smtClean="0"/>
              <a:pPr/>
              <a:t>9/2/2009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47F9B-77D9-47AA-B4F4-76ABC2DA22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57EDD9-57FB-4F42-BA75-F5AE909A6575}" type="datetimeFigureOut">
              <a:rPr lang="en-US" smtClean="0"/>
              <a:pPr/>
              <a:t>9/2/2009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47F9B-77D9-47AA-B4F4-76ABC2DA228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idx="1"/>
          </p:nvPr>
        </p:nvSpPr>
        <p:spPr>
          <a:xfrm>
            <a:off x="1792288" y="1066799"/>
            <a:ext cx="5486400" cy="3660775"/>
          </a:xfrm>
        </p:spPr>
      </p:sp>
      <p:sp>
        <p:nvSpPr>
          <p:cNvPr id="4" name="Text Placeholder 3"/>
          <p:cNvSpPr>
            <a:spLocks noGrp="1"/>
          </p:cNvSpPr>
          <p:nvPr>
            <p:ph type="body" sz="half" idx="2"/>
          </p:nvPr>
        </p:nvSpPr>
        <p:spPr/>
        <p:txBody>
          <a:bodyPr/>
          <a:lstStyle/>
          <a:p>
            <a:endParaRPr lang="en-US"/>
          </a:p>
        </p:txBody>
      </p:sp>
      <p:sp>
        <p:nvSpPr>
          <p:cNvPr id="5" name="TextBox 4"/>
          <p:cNvSpPr txBox="1"/>
          <p:nvPr/>
        </p:nvSpPr>
        <p:spPr>
          <a:xfrm>
            <a:off x="2362200" y="1447800"/>
            <a:ext cx="4114800" cy="4247317"/>
          </a:xfrm>
          <a:prstGeom prst="rect">
            <a:avLst/>
          </a:prstGeom>
          <a:noFill/>
        </p:spPr>
        <p:txBody>
          <a:bodyPr wrap="square" rtlCol="0">
            <a:spAutoFit/>
          </a:bodyPr>
          <a:lstStyle/>
          <a:p>
            <a:r>
              <a:rPr lang="en-US" smtClean="0"/>
              <a:t>                   Closing </a:t>
            </a:r>
            <a:r>
              <a:rPr lang="en-US" dirty="0" smtClean="0"/>
              <a:t>Questions:</a:t>
            </a:r>
          </a:p>
          <a:p>
            <a:r>
              <a:rPr lang="en-US" dirty="0" smtClean="0"/>
              <a:t>1. Do you feel that the campus fosters a healthily critical attitude towards educational technology?</a:t>
            </a:r>
          </a:p>
          <a:p>
            <a:r>
              <a:rPr lang="en-US" dirty="0" smtClean="0"/>
              <a:t> </a:t>
            </a:r>
          </a:p>
          <a:p>
            <a:r>
              <a:rPr lang="en-US" dirty="0" smtClean="0"/>
              <a:t>2. How can we achieve both aims of education, access to everyone </a:t>
            </a:r>
            <a:r>
              <a:rPr lang="en-US" i="1" dirty="0" smtClean="0"/>
              <a:t>and</a:t>
            </a:r>
            <a:r>
              <a:rPr lang="en-US" dirty="0" smtClean="0"/>
              <a:t> to “the life of the mind” at CSUN?  Should we indeed make the effort or do we need to choose?</a:t>
            </a:r>
          </a:p>
          <a:p>
            <a:r>
              <a:rPr lang="en-US" dirty="0" smtClean="0"/>
              <a:t> </a:t>
            </a:r>
          </a:p>
          <a:p>
            <a:r>
              <a:rPr lang="en-US" dirty="0" smtClean="0"/>
              <a:t>3.  How can we improve and assess online classes to provide the richest sort of education?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Mandeville Hall, St. Joseph’s University</a:t>
            </a:r>
            <a:r>
              <a:rPr lang="en-US" smtClean="0"/>
              <a:t>, Philadelphia</a:t>
            </a:r>
            <a:endParaRPr lang="en-US" dirty="0"/>
          </a:p>
        </p:txBody>
      </p:sp>
      <p:sp>
        <p:nvSpPr>
          <p:cNvPr id="4" name="Text Placeholder 3"/>
          <p:cNvSpPr>
            <a:spLocks noGrp="1"/>
          </p:cNvSpPr>
          <p:nvPr>
            <p:ph type="body" sz="half" idx="2"/>
          </p:nvPr>
        </p:nvSpPr>
        <p:spPr/>
        <p:txBody>
          <a:bodyPr/>
          <a:lstStyle/>
          <a:p>
            <a:endParaRPr lang="en-US"/>
          </a:p>
        </p:txBody>
      </p:sp>
      <p:pic>
        <p:nvPicPr>
          <p:cNvPr id="4098" name="Picture 2" descr="http://www.rjcdesigns.com/images/syllabus1.jpg"/>
          <p:cNvPicPr>
            <a:picLocks noGrp="1" noChangeAspect="1" noChangeArrowheads="1"/>
          </p:cNvPicPr>
          <p:nvPr>
            <p:ph type="pic" idx="1"/>
          </p:nvPr>
        </p:nvPicPr>
        <p:blipFill>
          <a:blip r:embed="rId2" cstate="print"/>
          <a:srcRect l="222" r="222"/>
          <a:stretch>
            <a:fillRect/>
          </a:stretch>
        </p:blipFill>
        <p:spPr bwMode="auto">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Teletorium</a:t>
            </a:r>
            <a:endParaRPr lang="en-US" dirty="0"/>
          </a:p>
        </p:txBody>
      </p:sp>
      <p:sp>
        <p:nvSpPr>
          <p:cNvPr id="4" name="Text Placeholder 3"/>
          <p:cNvSpPr>
            <a:spLocks noGrp="1"/>
          </p:cNvSpPr>
          <p:nvPr>
            <p:ph type="body" sz="half" idx="2"/>
          </p:nvPr>
        </p:nvSpPr>
        <p:spPr/>
        <p:txBody>
          <a:bodyPr/>
          <a:lstStyle/>
          <a:p>
            <a:endParaRPr lang="en-US"/>
          </a:p>
        </p:txBody>
      </p:sp>
      <p:pic>
        <p:nvPicPr>
          <p:cNvPr id="3074" name="Picture 2" descr="View From Rear, Wolfington Teletorium"/>
          <p:cNvPicPr>
            <a:picLocks noGrp="1" noChangeAspect="1" noChangeArrowheads="1"/>
          </p:cNvPicPr>
          <p:nvPr>
            <p:ph type="pic" idx="1"/>
          </p:nvPr>
        </p:nvPicPr>
        <p:blipFill>
          <a:blip r:embed="rId2" cstate="print"/>
          <a:srcRect/>
          <a:stretch>
            <a:fillRect/>
          </a:stretch>
        </p:blipFill>
        <p:spPr bwMode="auto">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pic>
        <p:nvPicPr>
          <p:cNvPr id="2050" name="Picture 2" descr="Production Control Room"/>
          <p:cNvPicPr>
            <a:picLocks noGrp="1" noChangeAspect="1" noChangeArrowheads="1"/>
          </p:cNvPicPr>
          <p:nvPr>
            <p:ph type="pic" idx="1"/>
          </p:nvPr>
        </p:nvPicPr>
        <p:blipFill>
          <a:blip r:embed="rId2" cstate="print"/>
          <a:srcRect l="4182" r="4182"/>
          <a:stretch>
            <a:fillRect/>
          </a:stretch>
        </p:blipFill>
        <p:spPr bwMode="auto">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a:t>
            </a:r>
            <a:endParaRPr lang="en-US" dirty="0"/>
          </a:p>
        </p:txBody>
      </p:sp>
      <p:sp>
        <p:nvSpPr>
          <p:cNvPr id="4" name="Text Placeholder 3"/>
          <p:cNvSpPr>
            <a:spLocks noGrp="1"/>
          </p:cNvSpPr>
          <p:nvPr>
            <p:ph type="body" sz="half" idx="2"/>
          </p:nvPr>
        </p:nvSpPr>
        <p:spPr/>
        <p:txBody>
          <a:bodyPr/>
          <a:lstStyle/>
          <a:p>
            <a:endParaRPr lang="en-US"/>
          </a:p>
        </p:txBody>
      </p:sp>
      <p:pic>
        <p:nvPicPr>
          <p:cNvPr id="1026" name="Picture 2" descr="Teletorium Lobby"/>
          <p:cNvPicPr>
            <a:picLocks noGrp="1" noChangeAspect="1" noChangeArrowheads="1"/>
          </p:cNvPicPr>
          <p:nvPr>
            <p:ph type="pic" idx="1"/>
          </p:nvPr>
        </p:nvPicPr>
        <p:blipFill>
          <a:blip r:embed="rId2" cstate="print"/>
          <a:srcRect l="5879" r="5879"/>
          <a:stretch>
            <a:fillRect/>
          </a:stretch>
        </p:blipFill>
        <p:spPr bwMode="auto">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b="0" dirty="0" smtClean="0"/>
              <a:t>Farber, J. 1998. “The Third Circle: On Education and Distance Learning”, </a:t>
            </a:r>
            <a:r>
              <a:rPr lang="en-US" sz="1400" b="0" i="1" dirty="0" smtClean="0"/>
              <a:t>Sociological Perspectives</a:t>
            </a:r>
            <a:r>
              <a:rPr lang="en-US" sz="1400" b="0" dirty="0" smtClean="0"/>
              <a:t> 41(4): 797-814.</a:t>
            </a:r>
            <a:endParaRPr lang="en-US" sz="1400" b="0"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lstStyle/>
          <a:p>
            <a:endParaRPr lang="en-US" dirty="0"/>
          </a:p>
        </p:txBody>
      </p:sp>
      <p:sp>
        <p:nvSpPr>
          <p:cNvPr id="6147" name="Oval 3"/>
          <p:cNvSpPr>
            <a:spLocks noChangeArrowheads="1"/>
          </p:cNvSpPr>
          <p:nvPr/>
        </p:nvSpPr>
        <p:spPr bwMode="auto">
          <a:xfrm>
            <a:off x="3200400" y="838200"/>
            <a:ext cx="2743200" cy="256857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en-US" dirty="0" smtClean="0"/>
              <a:t>3</a:t>
            </a:r>
            <a:endParaRPr lang="en-US" dirty="0"/>
          </a:p>
        </p:txBody>
      </p:sp>
      <p:sp>
        <p:nvSpPr>
          <p:cNvPr id="6146" name="Oval 2"/>
          <p:cNvSpPr>
            <a:spLocks noChangeArrowheads="1"/>
          </p:cNvSpPr>
          <p:nvPr/>
        </p:nvSpPr>
        <p:spPr bwMode="auto">
          <a:xfrm>
            <a:off x="3810000" y="1447800"/>
            <a:ext cx="1524000" cy="14033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en-US" dirty="0" smtClean="0"/>
              <a:t>2</a:t>
            </a:r>
            <a:endParaRPr lang="en-US" dirty="0"/>
          </a:p>
        </p:txBody>
      </p:sp>
      <p:sp>
        <p:nvSpPr>
          <p:cNvPr id="6145" name="Oval 1"/>
          <p:cNvSpPr>
            <a:spLocks noChangeArrowheads="1"/>
          </p:cNvSpPr>
          <p:nvPr/>
        </p:nvSpPr>
        <p:spPr bwMode="auto">
          <a:xfrm>
            <a:off x="4191000" y="1828800"/>
            <a:ext cx="762000" cy="6731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r>
              <a:rPr lang="en-US" dirty="0" smtClean="0"/>
              <a:t>1</a:t>
            </a:r>
            <a:endParaRPr lang="en-US" dirty="0"/>
          </a:p>
        </p:txBody>
      </p:sp>
      <p:sp>
        <p:nvSpPr>
          <p:cNvPr id="61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49" name="Rectangle 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0" name="TextBox 9"/>
          <p:cNvSpPr txBox="1"/>
          <p:nvPr/>
        </p:nvSpPr>
        <p:spPr>
          <a:xfrm>
            <a:off x="2895600" y="3657600"/>
            <a:ext cx="3303148" cy="923330"/>
          </a:xfrm>
          <a:prstGeom prst="rect">
            <a:avLst/>
          </a:prstGeom>
          <a:noFill/>
        </p:spPr>
        <p:txBody>
          <a:bodyPr wrap="none" rtlCol="0">
            <a:spAutoFit/>
          </a:bodyPr>
          <a:lstStyle/>
          <a:p>
            <a:r>
              <a:rPr lang="en-US" dirty="0" smtClean="0"/>
              <a:t>Circle 1: measurable competence</a:t>
            </a:r>
          </a:p>
          <a:p>
            <a:r>
              <a:rPr lang="en-US" dirty="0" smtClean="0"/>
              <a:t>Circle 2: competence</a:t>
            </a:r>
          </a:p>
          <a:p>
            <a:r>
              <a:rPr lang="en-US" dirty="0" smtClean="0"/>
              <a:t>Circle 3: education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612844"/>
            <a:ext cx="6858000" cy="5570756"/>
          </a:xfrm>
          <a:prstGeom prst="rect">
            <a:avLst/>
          </a:prstGeom>
        </p:spPr>
        <p:txBody>
          <a:bodyPr wrap="square">
            <a:spAutoFit/>
          </a:bodyPr>
          <a:lstStyle/>
          <a:p>
            <a:r>
              <a:rPr lang="en-US" dirty="0" smtClean="0"/>
              <a:t>What does Farber mean by “education”? Based on the findings in </a:t>
            </a:r>
            <a:r>
              <a:rPr lang="en-US" dirty="0" err="1" smtClean="0"/>
              <a:t>Pascarella</a:t>
            </a:r>
            <a:r>
              <a:rPr lang="en-US" dirty="0" smtClean="0"/>
              <a:t> and </a:t>
            </a:r>
            <a:r>
              <a:rPr lang="en-US" dirty="0" err="1" smtClean="0"/>
              <a:t>Terenzini</a:t>
            </a:r>
            <a:r>
              <a:rPr lang="en-US" dirty="0" smtClean="0"/>
              <a:t> (1991), he writes: </a:t>
            </a:r>
          </a:p>
          <a:p>
            <a:endParaRPr lang="en-US" dirty="0" smtClean="0"/>
          </a:p>
          <a:p>
            <a:r>
              <a:rPr lang="en-US" b="1" dirty="0" smtClean="0"/>
              <a:t>“College-educated persons are likely to be less authoritarian and dogmatic, to have greater flexibility of thought and tolerance for ambiguity, and to have made some gains in psychosocial adjustment and in the sense of well-being.  They are likely to show a preference for reflective and abstract thought and for problem-solving approaches that are logical, rational, and critical.  They are likely to have greater interest in aesthetic, cultural, and intellectual subjects, and in public affairs and politics.  They are likely to attach more importance to education, to place more value on intrinsic occupational rewards, and to have more egalitarian views of gender roles.  They are somewhat more likely to demonstrate  a social conscience and humanitarian values and to support civil rights and liberties.  Finally, they are more likely to engage in principled moral reasoning”  (ibid. p. 800).  </a:t>
            </a:r>
          </a:p>
          <a:p>
            <a:endParaRPr lang="en-US" dirty="0" smtClean="0"/>
          </a:p>
          <a:p>
            <a:r>
              <a:rPr lang="en-US" sz="1600" dirty="0" err="1" smtClean="0"/>
              <a:t>Pascarella</a:t>
            </a:r>
            <a:r>
              <a:rPr lang="en-US" sz="1600" dirty="0" smtClean="0"/>
              <a:t> , Ernest T. and Patrick </a:t>
            </a:r>
            <a:r>
              <a:rPr lang="en-US" sz="1600" dirty="0" err="1" smtClean="0"/>
              <a:t>Terenzini</a:t>
            </a:r>
            <a:r>
              <a:rPr lang="en-US" sz="1600" dirty="0" smtClean="0"/>
              <a:t>. 1991. </a:t>
            </a:r>
            <a:r>
              <a:rPr lang="en-US" sz="1600" i="1" dirty="0" smtClean="0"/>
              <a:t>How College Affects Students</a:t>
            </a:r>
            <a:r>
              <a:rPr lang="en-US" sz="1600" dirty="0" smtClean="0"/>
              <a:t>. San Francisco: </a:t>
            </a:r>
            <a:r>
              <a:rPr lang="en-US" sz="1600" dirty="0" err="1" smtClean="0"/>
              <a:t>Jossey</a:t>
            </a:r>
            <a:r>
              <a:rPr lang="en-US" sz="1600" dirty="0" smtClean="0"/>
              <a:t>-Bass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1792288" y="4800600"/>
            <a:ext cx="5486400" cy="566738"/>
          </a:xfrm>
        </p:spPr>
        <p:txBody>
          <a:bodyPr/>
          <a:lstStyle/>
          <a:p>
            <a:endParaRPr lang="en-US"/>
          </a:p>
        </p:txBody>
      </p:sp>
      <p:sp>
        <p:nvSpPr>
          <p:cNvPr id="8" name="Picture Placeholder 2"/>
          <p:cNvSpPr>
            <a:spLocks noGrp="1"/>
          </p:cNvSpPr>
          <p:nvPr>
            <p:ph type="pic" idx="1"/>
          </p:nvPr>
        </p:nvSpPr>
        <p:spPr>
          <a:xfrm>
            <a:off x="1792288" y="612775"/>
            <a:ext cx="5486400" cy="4114800"/>
          </a:xfrm>
        </p:spPr>
      </p:sp>
      <p:sp>
        <p:nvSpPr>
          <p:cNvPr id="9" name="Text Placeholder 3"/>
          <p:cNvSpPr>
            <a:spLocks noGrp="1"/>
          </p:cNvSpPr>
          <p:nvPr>
            <p:ph type="body" sz="half" idx="2"/>
          </p:nvPr>
        </p:nvSpPr>
        <p:spPr>
          <a:xfrm>
            <a:off x="1792288" y="5367338"/>
            <a:ext cx="5486400" cy="804862"/>
          </a:xfrm>
        </p:spPr>
        <p:txBody>
          <a:bodyPr/>
          <a:lstStyle/>
          <a:p>
            <a:endParaRPr lang="en-US"/>
          </a:p>
        </p:txBody>
      </p:sp>
      <p:sp>
        <p:nvSpPr>
          <p:cNvPr id="10" name="Rectangle 1"/>
          <p:cNvSpPr>
            <a:spLocks noChangeArrowheads="1"/>
          </p:cNvSpPr>
          <p:nvPr/>
        </p:nvSpPr>
        <p:spPr bwMode="auto">
          <a:xfrm>
            <a:off x="2209800" y="1143000"/>
            <a:ext cx="48006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University:  I. 1.</a:t>
            </a:r>
            <a:r>
              <a:rPr kumimoji="0" lang="en-US" sz="1800" b="0" i="0" u="none" strike="noStrike" cap="none" normalizeH="0" baseline="0" dirty="0" smtClean="0">
                <a:ln>
                  <a:noFill/>
                </a:ln>
                <a:solidFill>
                  <a:schemeClr val="tx1"/>
                </a:solidFill>
                <a:effectLst/>
                <a:latin typeface="Arial" charset="0"/>
              </a:rPr>
              <a:t>    </a:t>
            </a:r>
            <a:r>
              <a:rPr kumimoji="0" lang="en-US" sz="1800" b="1" i="0" u="none" strike="noStrike" cap="none" normalizeH="0" baseline="0" dirty="0" smtClean="0">
                <a:ln>
                  <a:noFill/>
                </a:ln>
                <a:solidFill>
                  <a:schemeClr val="tx1"/>
                </a:solidFill>
                <a:effectLst/>
                <a:latin typeface="Arial" charset="0"/>
              </a:rPr>
              <a:t>a.</a:t>
            </a:r>
            <a:r>
              <a:rPr kumimoji="0" lang="en-US" sz="1800" b="0" i="0" u="none" strike="noStrike" cap="none" normalizeH="0" baseline="0" dirty="0" smtClean="0">
                <a:ln>
                  <a:noFill/>
                </a:ln>
                <a:solidFill>
                  <a:schemeClr val="tx1"/>
                </a:solidFill>
                <a:effectLst/>
                <a:latin typeface="Arial" charset="0"/>
              </a:rPr>
              <a:t> The whole body of teachers and scholars engaged, at a particular place, in giving and receiving instruction in the higher branches of learning; such persons associated together as a society or corporate body, with definite organization and acknowledged powers and privileges (esp. that of conferring degrees), and forming an institution for the promotion of education in the higher or more important branches of learning; also, the colleges, buildings, etc., belonging to such a body (OED)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143001"/>
            <a:ext cx="7086600" cy="4031873"/>
          </a:xfrm>
          <a:prstGeom prst="rect">
            <a:avLst/>
          </a:prstGeom>
          <a:noFill/>
        </p:spPr>
        <p:txBody>
          <a:bodyPr wrap="square" rtlCol="0">
            <a:spAutoFit/>
          </a:bodyPr>
          <a:lstStyle/>
          <a:p>
            <a:r>
              <a:rPr lang="en-US" sz="1600" dirty="0" smtClean="0"/>
              <a:t>	</a:t>
            </a:r>
            <a:r>
              <a:rPr lang="en-US" sz="1600" dirty="0" err="1" smtClean="0"/>
              <a:t>Nozar</a:t>
            </a:r>
            <a:r>
              <a:rPr lang="en-US" sz="1600" dirty="0" smtClean="0"/>
              <a:t> and Wilson (2007) results: (612 econ students)</a:t>
            </a:r>
          </a:p>
          <a:p>
            <a:r>
              <a:rPr lang="en-US" sz="1600" dirty="0" smtClean="0"/>
              <a:t>	- Students clearly preferred chalk and talk saying it improves student involvement with course, increases student-teacher interaction.</a:t>
            </a:r>
          </a:p>
          <a:p>
            <a:r>
              <a:rPr lang="en-US" sz="1600" dirty="0" smtClean="0"/>
              <a:t>	- At-risk students do get more from technology than high-performing students.  </a:t>
            </a:r>
          </a:p>
          <a:p>
            <a:r>
              <a:rPr lang="en-US" sz="1600" dirty="0" smtClean="0"/>
              <a:t>	-Among upper division students, and those who have had 4 or more classes, the preference for “chalk and talk” was even more compelling.  They’re bored in PPT discussions.</a:t>
            </a:r>
          </a:p>
          <a:p>
            <a:r>
              <a:rPr lang="en-US" sz="1600" dirty="0" smtClean="0"/>
              <a:t>	-Over 90% of students say the lecturing skill of the instructor is important to their learning outcome.</a:t>
            </a:r>
          </a:p>
          <a:p>
            <a:r>
              <a:rPr lang="en-US" sz="1600" dirty="0" smtClean="0"/>
              <a:t>	-”Chalk and talk” is good for both engagement and achievement.  It does not correlate with passive learning and student disengagement.  </a:t>
            </a:r>
          </a:p>
          <a:p>
            <a:r>
              <a:rPr lang="en-US" sz="1600" dirty="0" smtClean="0"/>
              <a:t>	-The real danger is that technology can “interfere with the learning process” if universities take technology-intensive instruction more seriously than developing faculty lecturing skills.</a:t>
            </a:r>
          </a:p>
          <a:p>
            <a:endParaRPr lang="en-US" sz="1600" dirty="0"/>
          </a:p>
        </p:txBody>
      </p:sp>
      <p:sp>
        <p:nvSpPr>
          <p:cNvPr id="3" name="TextBox 2"/>
          <p:cNvSpPr txBox="1"/>
          <p:nvPr/>
        </p:nvSpPr>
        <p:spPr>
          <a:xfrm>
            <a:off x="685800" y="5867400"/>
            <a:ext cx="7391400" cy="738664"/>
          </a:xfrm>
          <a:prstGeom prst="rect">
            <a:avLst/>
          </a:prstGeom>
          <a:noFill/>
        </p:spPr>
        <p:txBody>
          <a:bodyPr wrap="square" rtlCol="0">
            <a:spAutoFit/>
          </a:bodyPr>
          <a:lstStyle/>
          <a:p>
            <a:r>
              <a:rPr lang="en-US" sz="1200" dirty="0" err="1" smtClean="0"/>
              <a:t>Nozar</a:t>
            </a:r>
            <a:r>
              <a:rPr lang="en-US" sz="1200" dirty="0" smtClean="0"/>
              <a:t>, </a:t>
            </a:r>
            <a:r>
              <a:rPr lang="en-US" sz="1200" dirty="0" err="1" smtClean="0"/>
              <a:t>Hashemzadeh</a:t>
            </a:r>
            <a:r>
              <a:rPr lang="en-US" sz="1200" dirty="0" smtClean="0"/>
              <a:t> and Loretta Wilson. 2007. </a:t>
            </a:r>
            <a:r>
              <a:rPr lang="en-US" sz="1200" b="1" dirty="0" smtClean="0"/>
              <a:t>Teaching with the lights out: what do we really know about the impact of technology intensive instruction?</a:t>
            </a:r>
            <a:r>
              <a:rPr lang="en-US" sz="1200" dirty="0" smtClean="0"/>
              <a:t> </a:t>
            </a:r>
            <a:r>
              <a:rPr lang="en-US" sz="1200" i="1" dirty="0" smtClean="0"/>
              <a:t>College Student Journal</a:t>
            </a:r>
            <a:r>
              <a:rPr lang="en-US" sz="1200" dirty="0" smtClean="0"/>
              <a:t> 41(3): 601-612</a:t>
            </a:r>
          </a:p>
          <a:p>
            <a:endParaRPr lang="en-US" dirty="0"/>
          </a:p>
        </p:txBody>
      </p:sp>
      <p:sp>
        <p:nvSpPr>
          <p:cNvPr id="4" name="TextBox 3"/>
          <p:cNvSpPr txBox="1"/>
          <p:nvPr/>
        </p:nvSpPr>
        <p:spPr>
          <a:xfrm>
            <a:off x="2819400" y="533400"/>
            <a:ext cx="3657600" cy="646331"/>
          </a:xfrm>
          <a:prstGeom prst="rect">
            <a:avLst/>
          </a:prstGeom>
          <a:noFill/>
        </p:spPr>
        <p:txBody>
          <a:bodyPr wrap="square" rtlCol="0">
            <a:spAutoFit/>
          </a:bodyPr>
          <a:lstStyle/>
          <a:p>
            <a:r>
              <a:rPr lang="en-US" dirty="0" smtClean="0"/>
              <a:t>(This slide not meant to be a good example of PowerPoint!)</a:t>
            </a:r>
            <a:endParaRPr lang="en-US" dirty="0"/>
          </a:p>
        </p:txBody>
      </p:sp>
      <p:sp>
        <p:nvSpPr>
          <p:cNvPr id="5" name="TextBox 4"/>
          <p:cNvSpPr txBox="1"/>
          <p:nvPr/>
        </p:nvSpPr>
        <p:spPr>
          <a:xfrm>
            <a:off x="1295400" y="5181600"/>
            <a:ext cx="6629400" cy="738664"/>
          </a:xfrm>
          <a:prstGeom prst="rect">
            <a:avLst/>
          </a:prstGeom>
          <a:noFill/>
        </p:spPr>
        <p:txBody>
          <a:bodyPr wrap="square" rtlCol="0">
            <a:spAutoFit/>
          </a:bodyPr>
          <a:lstStyle/>
          <a:p>
            <a:r>
              <a:rPr lang="en-US" sz="1400" dirty="0" smtClean="0"/>
              <a:t>*Would your department </a:t>
            </a:r>
            <a:r>
              <a:rPr lang="en-US" sz="1400" dirty="0" smtClean="0"/>
              <a:t>hire </a:t>
            </a:r>
            <a:r>
              <a:rPr lang="en-US" sz="1400" dirty="0" smtClean="0"/>
              <a:t>anyone who gave a “chalk and talk” sample lecture, even in light of this research?</a:t>
            </a:r>
          </a:p>
          <a:p>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350</Words>
  <Application>Microsoft Office PowerPoint</Application>
  <PresentationFormat>On-screen Show (4:3)</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Mandeville Hall, St. Joseph’s University, Philadelphia</vt:lpstr>
      <vt:lpstr>The Teletorium</vt:lpstr>
      <vt:lpstr>Slide 4</vt:lpstr>
      <vt:lpstr>Simple?</vt:lpstr>
      <vt:lpstr>Farber, J. 1998. “The Third Circle: On Education and Distance Learning”, Sociological Perspectives 41(4): 797-814.</vt:lpstr>
      <vt:lpstr>Slide 7</vt:lpstr>
      <vt:lpstr>Slide 8</vt:lpstr>
      <vt:lpstr>Slide 9</vt:lpstr>
      <vt:lpstr>Slide 10</vt:lpstr>
    </vt:vector>
  </TitlesOfParts>
  <Company>csun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rdavids</dc:creator>
  <cp:lastModifiedBy>rdavids</cp:lastModifiedBy>
  <cp:revision>15</cp:revision>
  <dcterms:created xsi:type="dcterms:W3CDTF">2008-02-21T23:09:11Z</dcterms:created>
  <dcterms:modified xsi:type="dcterms:W3CDTF">2009-09-02T16:22:42Z</dcterms:modified>
</cp:coreProperties>
</file>